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290" r:id="rId2"/>
    <p:sldId id="2363" r:id="rId3"/>
    <p:sldId id="2367" r:id="rId4"/>
    <p:sldId id="2371" r:id="rId5"/>
    <p:sldId id="2372" r:id="rId6"/>
    <p:sldId id="2221" r:id="rId7"/>
    <p:sldId id="2222" r:id="rId8"/>
    <p:sldId id="2314" r:id="rId9"/>
    <p:sldId id="2300" r:id="rId10"/>
    <p:sldId id="2214" r:id="rId11"/>
    <p:sldId id="2301" r:id="rId12"/>
    <p:sldId id="2320" r:id="rId13"/>
    <p:sldId id="2321" r:id="rId14"/>
    <p:sldId id="2322" r:id="rId15"/>
    <p:sldId id="2323" r:id="rId16"/>
    <p:sldId id="2373" r:id="rId17"/>
    <p:sldId id="2374" r:id="rId18"/>
    <p:sldId id="2375" r:id="rId19"/>
    <p:sldId id="2376" r:id="rId20"/>
    <p:sldId id="2377" r:id="rId21"/>
    <p:sldId id="2171" r:id="rId22"/>
  </p:sldIdLst>
  <p:sldSz cx="12190413" cy="6859588"/>
  <p:notesSz cx="6858000" cy="9144000"/>
  <p:custDataLst>
    <p:tags r:id="rId25"/>
  </p:custDataLst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65" userDrawn="1">
          <p15:clr>
            <a:srgbClr val="A4A3A4"/>
          </p15:clr>
        </p15:guide>
        <p15:guide id="2" pos="19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4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EF4"/>
    <a:srgbClr val="2752A0"/>
    <a:srgbClr val="495666"/>
    <a:srgbClr val="044491"/>
    <a:srgbClr val="0070C0"/>
    <a:srgbClr val="384556"/>
    <a:srgbClr val="F2F2F2"/>
    <a:srgbClr val="C00000"/>
    <a:srgbClr val="1481E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5" autoAdjust="0"/>
    <p:restoredTop sz="96318" autoAdjust="0"/>
  </p:normalViewPr>
  <p:slideViewPr>
    <p:cSldViewPr showGuides="1">
      <p:cViewPr varScale="1">
        <p:scale>
          <a:sx n="109" d="100"/>
          <a:sy n="109" d="100"/>
        </p:scale>
        <p:origin x="516" y="84"/>
      </p:cViewPr>
      <p:guideLst>
        <p:guide orient="horz" pos="1265"/>
        <p:guide pos="19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94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t>2024/4/20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066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t>2024/4/20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96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347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5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Word___8.docx"/><Relationship Id="rId5" Type="http://schemas.openxmlformats.org/officeDocument/2006/relationships/oleObject" Target="../embeddings/oleObject8.bin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png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__9.docx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1.emf"/><Relationship Id="rId3" Type="http://schemas.openxmlformats.org/officeDocument/2006/relationships/image" Target="../media/image6.png"/><Relationship Id="rId7" Type="http://schemas.openxmlformats.org/officeDocument/2006/relationships/image" Target="../media/image19.emf"/><Relationship Id="rId12" Type="http://schemas.openxmlformats.org/officeDocument/2006/relationships/package" Target="../embeddings/Microsoft_Word___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Word___10.docx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0.emf"/><Relationship Id="rId4" Type="http://schemas.openxmlformats.org/officeDocument/2006/relationships/image" Target="../media/image18.png"/><Relationship Id="rId9" Type="http://schemas.openxmlformats.org/officeDocument/2006/relationships/package" Target="../embeddings/Microsoft_Word___11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Microsoft_Word___13.docx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emf"/><Relationship Id="rId5" Type="http://schemas.openxmlformats.org/officeDocument/2006/relationships/package" Target="../embeddings/Microsoft_Word___14.docx"/><Relationship Id="rId4" Type="http://schemas.openxmlformats.org/officeDocument/2006/relationships/oleObject" Target="../embeddings/oleObject1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emf"/><Relationship Id="rId5" Type="http://schemas.openxmlformats.org/officeDocument/2006/relationships/package" Target="../embeddings/Microsoft_Word___15.docx"/><Relationship Id="rId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6.emf"/><Relationship Id="rId5" Type="http://schemas.openxmlformats.org/officeDocument/2006/relationships/package" Target="../embeddings/Microsoft_Word___16.docx"/><Relationship Id="rId4" Type="http://schemas.openxmlformats.org/officeDocument/2006/relationships/oleObject" Target="../embeddings/oleObject16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__1.docx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2.bin"/><Relationship Id="rId7" Type="http://schemas.openxmlformats.org/officeDocument/2006/relationships/package" Target="../embeddings/Microsoft_Word___3.docx"/><Relationship Id="rId12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package" Target="../embeddings/Microsoft_Word___4.docx"/><Relationship Id="rId5" Type="http://schemas.openxmlformats.org/officeDocument/2006/relationships/image" Target="../media/image7.emf"/><Relationship Id="rId10" Type="http://schemas.openxmlformats.org/officeDocument/2006/relationships/oleObject" Target="../embeddings/oleObject4.bin"/><Relationship Id="rId4" Type="http://schemas.openxmlformats.org/officeDocument/2006/relationships/package" Target="../embeddings/Microsoft_Word___2.docx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6.png"/><Relationship Id="rId7" Type="http://schemas.openxmlformats.org/officeDocument/2006/relationships/image" Target="../media/image8.emf"/><Relationship Id="rId12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__5.docx"/><Relationship Id="rId11" Type="http://schemas.openxmlformats.org/officeDocument/2006/relationships/package" Target="../embeddings/Microsoft_Word___7.docx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0.png"/><Relationship Id="rId9" Type="http://schemas.openxmlformats.org/officeDocument/2006/relationships/package" Target="../embeddings/Microsoft_Word___6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9" b="854"/>
          <a:stretch/>
        </p:blipFill>
        <p:spPr>
          <a:xfrm>
            <a:off x="7273608" y="2045970"/>
            <a:ext cx="4917600" cy="276669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 flipV="1">
            <a:off x="7272338" y="2046605"/>
            <a:ext cx="4918075" cy="276606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1198880" y="0"/>
            <a:ext cx="1002030" cy="113093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16"/>
          <p:cNvSpPr/>
          <p:nvPr userDrawn="1"/>
        </p:nvSpPr>
        <p:spPr>
          <a:xfrm>
            <a:off x="1375859" y="185620"/>
            <a:ext cx="648072" cy="759695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矩形 59"/>
          <p:cNvSpPr/>
          <p:nvPr/>
        </p:nvSpPr>
        <p:spPr>
          <a:xfrm flipV="1">
            <a:off x="0" y="2047240"/>
            <a:ext cx="7272655" cy="27660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98880" y="2566670"/>
            <a:ext cx="4536286" cy="8553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zh-CN" altLang="zh-CN" sz="5400" b="1" kern="100" dirty="0">
                <a:solidFill>
                  <a:schemeClr val="bg1"/>
                </a:solidFill>
                <a:latin typeface="+mj-ea"/>
                <a:ea typeface="+mj-ea"/>
                <a:cs typeface="华文黑体" panose="02010600040101010101" pitchFamily="2" charset="-122"/>
              </a:rPr>
              <a:t>章末素养提升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270635" y="3506470"/>
            <a:ext cx="33801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</a:rPr>
              <a:t>DISANZHANG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270799" y="401079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>
                <a:solidFill>
                  <a:schemeClr val="bg1"/>
                </a:solidFill>
              </a:rPr>
              <a:t>第</a:t>
            </a:r>
            <a:r>
              <a:rPr lang="zh-CN" altLang="en-US" dirty="0" smtClean="0">
                <a:solidFill>
                  <a:schemeClr val="bg1"/>
                </a:solidFill>
              </a:rPr>
              <a:t>三</a:t>
            </a:r>
            <a:r>
              <a:rPr lang="zh-CN" altLang="zh-CN" dirty="0" smtClean="0">
                <a:solidFill>
                  <a:schemeClr val="bg1"/>
                </a:solidFill>
              </a:rPr>
              <a:t>章</a:t>
            </a:r>
            <a:endParaRPr lang="zh-CN" altLang="zh-C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549474"/>
            <a:ext cx="1141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海南卷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下面两图分别是一列机械波在传播方向上相距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的两个质点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的振动图像，下列说法正确的是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745380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3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561810" y="2080692"/>
            <a:ext cx="7066792" cy="2088730"/>
            <a:chOff x="1334294" y="2159968"/>
            <a:chExt cx="7066792" cy="2088730"/>
          </a:xfrm>
        </p:grpSpPr>
        <p:pic>
          <p:nvPicPr>
            <p:cNvPr id="86128" name="Picture 112" descr="3-120A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294" y="2159968"/>
              <a:ext cx="3324000" cy="2088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129" name="Picture 113" descr="3-120A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7086" y="2159968"/>
              <a:ext cx="3324000" cy="2088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矩形 12"/>
          <p:cNvSpPr/>
          <p:nvPr/>
        </p:nvSpPr>
        <p:spPr>
          <a:xfrm>
            <a:off x="389206" y="4224089"/>
            <a:ext cx="1141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该波的周期是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		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该波的波速是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m/s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C.4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质点向上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振动</a:t>
            </a:r>
            <a:r>
              <a:rPr lang="en-US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D.4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质点向上振动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43508" y="4867687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70206" y="230535"/>
            <a:ext cx="11250000" cy="6151587"/>
            <a:chOff x="471000" y="934424"/>
            <a:chExt cx="11250000" cy="6151587"/>
          </a:xfrm>
        </p:grpSpPr>
        <p:sp>
          <p:nvSpPr>
            <p:cNvPr id="11" name="圆角矩形 10"/>
            <p:cNvSpPr/>
            <p:nvPr/>
          </p:nvSpPr>
          <p:spPr>
            <a:xfrm>
              <a:off x="471000" y="1094414"/>
              <a:ext cx="11250000" cy="5991597"/>
            </a:xfrm>
            <a:prstGeom prst="roundRect">
              <a:avLst>
                <a:gd name="adj" fmla="val 207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561810" y="664121"/>
            <a:ext cx="7066792" cy="2088730"/>
            <a:chOff x="1334294" y="2159968"/>
            <a:chExt cx="7066792" cy="2088730"/>
          </a:xfrm>
        </p:grpSpPr>
        <p:pic>
          <p:nvPicPr>
            <p:cNvPr id="18" name="Picture 112" descr="3-120A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294" y="2159968"/>
              <a:ext cx="3324000" cy="2088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13" descr="3-120A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7086" y="2159968"/>
              <a:ext cx="3324000" cy="2088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矩形 19"/>
          <p:cNvSpPr/>
          <p:nvPr/>
        </p:nvSpPr>
        <p:spPr>
          <a:xfrm>
            <a:off x="758475" y="2745320"/>
            <a:ext cx="10673463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由两个质点的振动图像可知，该波的周期是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 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质点向上振动，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质点向下振动，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309929"/>
              </p:ext>
            </p:extLst>
          </p:nvPr>
        </p:nvGraphicFramePr>
        <p:xfrm>
          <a:off x="819150" y="4048497"/>
          <a:ext cx="10591800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87" name="文档" r:id="rId6" imgW="10598112" imgH="2329851" progId="Word.Document.12">
                  <p:embed/>
                </p:oleObj>
              </mc:Choice>
              <mc:Fallback>
                <p:oleObj name="文档" r:id="rId6" imgW="10598112" imgH="23298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9150" y="4048497"/>
                        <a:ext cx="10591800" cy="233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306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99443" y="2827475"/>
            <a:ext cx="11591527" cy="1735504"/>
            <a:chOff x="-457522" y="3012576"/>
            <a:chExt cx="11591527" cy="1735504"/>
          </a:xfrm>
        </p:grpSpPr>
        <p:pic>
          <p:nvPicPr>
            <p:cNvPr id="100355" name="Picture 3" descr="3-12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7522" y="3094245"/>
              <a:ext cx="5614863" cy="1653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356" name="Picture 4" descr="3-12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9142" y="3012576"/>
              <a:ext cx="5614863" cy="1735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矩形 2"/>
          <p:cNvSpPr/>
          <p:nvPr/>
        </p:nvSpPr>
        <p:spPr>
          <a:xfrm>
            <a:off x="389206" y="595227"/>
            <a:ext cx="82982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(2022·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山东卷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一列简谐横波沿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轴传播，平衡位置位于坐标原点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的质点振动图像如图所示。当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 s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时，简谐波的波动图像可能正确的是</a:t>
            </a:r>
            <a:endParaRPr lang="zh-CN" altLang="zh-CN" sz="1050" kern="100" spc="-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791133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4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0354" name="Picture 2" descr="3-1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526" y="776418"/>
            <a:ext cx="2572628" cy="142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4"/>
          <p:cNvSpPr txBox="1"/>
          <p:nvPr/>
        </p:nvSpPr>
        <p:spPr>
          <a:xfrm>
            <a:off x="1164754" y="4013116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7146751" y="3975016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72261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817522"/>
              </p:ext>
            </p:extLst>
          </p:nvPr>
        </p:nvGraphicFramePr>
        <p:xfrm>
          <a:off x="800100" y="590550"/>
          <a:ext cx="105918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33" name="文档" r:id="rId4" imgW="10598112" imgH="5250252" progId="Word.Document.12">
                  <p:embed/>
                </p:oleObj>
              </mc:Choice>
              <mc:Fallback>
                <p:oleObj name="文档" r:id="rId4" imgW="10598112" imgH="52502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0100" y="590550"/>
                        <a:ext cx="10591800" cy="52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470206" y="189434"/>
            <a:ext cx="11250000" cy="5832648"/>
            <a:chOff x="471000" y="934424"/>
            <a:chExt cx="11250000" cy="5832648"/>
          </a:xfrm>
        </p:grpSpPr>
        <p:sp>
          <p:nvSpPr>
            <p:cNvPr id="11" name="圆角矩形 10"/>
            <p:cNvSpPr/>
            <p:nvPr/>
          </p:nvSpPr>
          <p:spPr>
            <a:xfrm>
              <a:off x="471000" y="1094414"/>
              <a:ext cx="11250000" cy="5672658"/>
            </a:xfrm>
            <a:prstGeom prst="roundRect">
              <a:avLst>
                <a:gd name="adj" fmla="val 2298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pic>
        <p:nvPicPr>
          <p:cNvPr id="9" name="Picture 2" descr="3-12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510" y="4221882"/>
            <a:ext cx="2572628" cy="142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41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271304"/>
            <a:ext cx="1141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6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武汉市高二期中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是水面上两个振动情况完全相同的波源，其振动方向为竖直方向，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发出的波在水面上形成稳定的干涉图样，且波长均为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是水面上的一点，且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三点刚好构成一个直角三角形，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两点之间的距离为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53°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。下列说法中正确的是</a:t>
            </a:r>
            <a:endParaRPr lang="zh-CN" altLang="zh-CN" sz="1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连线中点始终处于最大位移</a:t>
            </a:r>
            <a:endParaRPr lang="zh-CN" altLang="zh-CN" sz="1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连线上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不包含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共有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个振动加强点</a:t>
            </a:r>
            <a:endParaRPr lang="zh-CN" altLang="zh-CN" sz="1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连线上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不包含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共有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个振动加强点</a:t>
            </a:r>
            <a:endParaRPr lang="zh-CN" altLang="zh-CN" sz="1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点是振动减弱点</a:t>
            </a:r>
            <a:endParaRPr lang="zh-CN" altLang="zh-CN" sz="10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448160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5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14"/>
          <p:cNvSpPr txBox="1"/>
          <p:nvPr/>
        </p:nvSpPr>
        <p:spPr>
          <a:xfrm>
            <a:off x="233983" y="5390793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pic>
        <p:nvPicPr>
          <p:cNvPr id="68896" name="Picture 288" descr="3-1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550" y="3365044"/>
            <a:ext cx="2445835" cy="244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45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70206" y="549474"/>
            <a:ext cx="11250000" cy="5040560"/>
            <a:chOff x="471000" y="934424"/>
            <a:chExt cx="11250000" cy="5040560"/>
          </a:xfrm>
        </p:grpSpPr>
        <p:sp>
          <p:nvSpPr>
            <p:cNvPr id="11" name="圆角矩形 10"/>
            <p:cNvSpPr/>
            <p:nvPr/>
          </p:nvSpPr>
          <p:spPr>
            <a:xfrm>
              <a:off x="471000" y="1094414"/>
              <a:ext cx="11250000" cy="4880570"/>
            </a:xfrm>
            <a:prstGeom prst="roundRect">
              <a:avLst>
                <a:gd name="adj" fmla="val 14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642236" y="899989"/>
            <a:ext cx="10905941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连线中点是振动加强点，其在自己的平衡位置附近做简谐运动，不是始终处于最大位移处，故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" name="Picture 288" descr="3-12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692" y="1668760"/>
            <a:ext cx="2223486" cy="222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401936"/>
              </p:ext>
            </p:extLst>
          </p:nvPr>
        </p:nvGraphicFramePr>
        <p:xfrm>
          <a:off x="776139" y="2257078"/>
          <a:ext cx="105918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6" name="文档" r:id="rId6" imgW="10598112" imgH="1103103" progId="Word.Document.12">
                  <p:embed/>
                </p:oleObj>
              </mc:Choice>
              <mc:Fallback>
                <p:oleObj name="文档" r:id="rId6" imgW="10598112" imgH="11031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6139" y="2257078"/>
                        <a:ext cx="105918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204037"/>
              </p:ext>
            </p:extLst>
          </p:nvPr>
        </p:nvGraphicFramePr>
        <p:xfrm>
          <a:off x="781050" y="3155082"/>
          <a:ext cx="1059180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7" name="文档" r:id="rId9" imgW="10598112" imgH="1101665" progId="Word.Document.12">
                  <p:embed/>
                </p:oleObj>
              </mc:Choice>
              <mc:Fallback>
                <p:oleObj name="文档" r:id="rId9" imgW="10598112" imgH="11016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1050" y="3155082"/>
                        <a:ext cx="10591800" cy="109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591614"/>
              </p:ext>
            </p:extLst>
          </p:nvPr>
        </p:nvGraphicFramePr>
        <p:xfrm>
          <a:off x="781050" y="3995192"/>
          <a:ext cx="10591800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8" name="文档" r:id="rId12" imgW="10598112" imgH="1473679" progId="Word.Document.12">
                  <p:embed/>
                </p:oleObj>
              </mc:Choice>
              <mc:Fallback>
                <p:oleObj name="文档" r:id="rId12" imgW="10598112" imgH="14736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81050" y="3995192"/>
                        <a:ext cx="10591800" cy="1466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19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70206" y="117426"/>
            <a:ext cx="11250000" cy="6336704"/>
            <a:chOff x="471000" y="934424"/>
            <a:chExt cx="11250000" cy="6336704"/>
          </a:xfrm>
        </p:grpSpPr>
        <p:sp>
          <p:nvSpPr>
            <p:cNvPr id="11" name="圆角矩形 10"/>
            <p:cNvSpPr/>
            <p:nvPr/>
          </p:nvSpPr>
          <p:spPr>
            <a:xfrm>
              <a:off x="471000" y="1094414"/>
              <a:ext cx="11250000" cy="6176714"/>
            </a:xfrm>
            <a:prstGeom prst="roundRect">
              <a:avLst>
                <a:gd name="adj" fmla="val 14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642236" y="362025"/>
            <a:ext cx="1090594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因为两列波振动情况完全相同，则当波程差等于半波长的偶数倍时，该点为振动加强点，所以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连线上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不包含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两点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共有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个振动加强点，分别在距离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的位置，故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连线上。因为两列波振动情况完全相同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则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当波程差等于半波长的偶数倍时，即满足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" name="Picture 288" descr="3-12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542" y="2540552"/>
            <a:ext cx="2223486" cy="222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755094"/>
              </p:ext>
            </p:extLst>
          </p:nvPr>
        </p:nvGraphicFramePr>
        <p:xfrm>
          <a:off x="781050" y="4235599"/>
          <a:ext cx="1059180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4" name="文档" r:id="rId6" imgW="10598112" imgH="1150548" progId="Word.Document.12">
                  <p:embed/>
                </p:oleObj>
              </mc:Choice>
              <mc:Fallback>
                <p:oleObj name="文档" r:id="rId6" imgW="10598112" imgH="11505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1050" y="4235599"/>
                        <a:ext cx="10591800" cy="115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/>
          <p:cNvSpPr/>
          <p:nvPr/>
        </p:nvSpPr>
        <p:spPr>
          <a:xfrm>
            <a:off x="642236" y="5021051"/>
            <a:ext cx="10905941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QS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QS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连线上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不包含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只有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个振动加强点，在距离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2.5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的位置，故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66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443895"/>
            <a:ext cx="1141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6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(2022·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浙江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月选考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0.25 m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的波源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时刻开始振动，形成的简谐横波沿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轴正负方向传播，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2.0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时波源停止振动，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2.1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时的部分波形如图所示，其中质点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的平衡位置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1.75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的平衡位置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0.5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轴正负方向传播的波发生干涉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0.42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时，波源的位移为正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2.25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轴负方向振动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内，质点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运动总路程是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2.55 m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20751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6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14"/>
          <p:cNvSpPr txBox="1"/>
          <p:nvPr/>
        </p:nvSpPr>
        <p:spPr>
          <a:xfrm>
            <a:off x="233983" y="3672126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pic>
        <p:nvPicPr>
          <p:cNvPr id="103426" name="Picture 2" descr="A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51" y="2738289"/>
            <a:ext cx="5553611" cy="198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4"/>
          <p:cNvSpPr txBox="1"/>
          <p:nvPr/>
        </p:nvSpPr>
        <p:spPr>
          <a:xfrm>
            <a:off x="233983" y="4949220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55969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70206" y="261442"/>
            <a:ext cx="11250000" cy="6139730"/>
            <a:chOff x="471000" y="934424"/>
            <a:chExt cx="11250000" cy="6139730"/>
          </a:xfrm>
        </p:grpSpPr>
        <p:sp>
          <p:nvSpPr>
            <p:cNvPr id="11" name="圆角矩形 10"/>
            <p:cNvSpPr/>
            <p:nvPr/>
          </p:nvSpPr>
          <p:spPr>
            <a:xfrm>
              <a:off x="471000" y="1094414"/>
              <a:ext cx="11250000" cy="5979740"/>
            </a:xfrm>
            <a:prstGeom prst="roundRect">
              <a:avLst>
                <a:gd name="adj" fmla="val 14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642236" y="611957"/>
            <a:ext cx="49315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波沿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轴正负方向传播，向相反方向传播的波不会相遇，不会发生干涉，故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200044"/>
              </p:ext>
            </p:extLst>
          </p:nvPr>
        </p:nvGraphicFramePr>
        <p:xfrm>
          <a:off x="733425" y="2667372"/>
          <a:ext cx="105918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7" name="文档" r:id="rId5" imgW="10598112" imgH="3730565" progId="Word.Document.12">
                  <p:embed/>
                </p:oleObj>
              </mc:Choice>
              <mc:Fallback>
                <p:oleObj name="文档" r:id="rId5" imgW="10598112" imgH="37305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3425" y="2667372"/>
                        <a:ext cx="10591800" cy="373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2" descr="A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187" y="666398"/>
            <a:ext cx="5553611" cy="198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29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70206" y="261442"/>
            <a:ext cx="11250000" cy="6139730"/>
            <a:chOff x="471000" y="934424"/>
            <a:chExt cx="11250000" cy="6139730"/>
          </a:xfrm>
        </p:grpSpPr>
        <p:sp>
          <p:nvSpPr>
            <p:cNvPr id="11" name="圆角矩形 10"/>
            <p:cNvSpPr/>
            <p:nvPr/>
          </p:nvSpPr>
          <p:spPr>
            <a:xfrm>
              <a:off x="471000" y="1094414"/>
              <a:ext cx="11250000" cy="5979740"/>
            </a:xfrm>
            <a:prstGeom prst="roundRect">
              <a:avLst>
                <a:gd name="adj" fmla="val 14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402472"/>
              </p:ext>
            </p:extLst>
          </p:nvPr>
        </p:nvGraphicFramePr>
        <p:xfrm>
          <a:off x="733425" y="2683371"/>
          <a:ext cx="10591800" cy="391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5" name="文档" r:id="rId5" imgW="10598112" imgH="3914955" progId="Word.Document.12">
                  <p:embed/>
                </p:oleObj>
              </mc:Choice>
              <mc:Fallback>
                <p:oleObj name="文档" r:id="rId5" imgW="10598112" imgH="39149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3425" y="2683371"/>
                        <a:ext cx="10591800" cy="3914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2" descr="A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401" y="666398"/>
            <a:ext cx="5553611" cy="198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69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-27151"/>
            <a:ext cx="12190413" cy="6934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F5B6B"/>
              </a:solidFill>
            </a:endParaRPr>
          </a:p>
        </p:txBody>
      </p:sp>
      <p:sp>
        <p:nvSpPr>
          <p:cNvPr id="13" name="流程图: 离页连接符 12"/>
          <p:cNvSpPr/>
          <p:nvPr/>
        </p:nvSpPr>
        <p:spPr>
          <a:xfrm>
            <a:off x="486355" y="0"/>
            <a:ext cx="965638" cy="861695"/>
          </a:xfrm>
          <a:prstGeom prst="flowChartOffpage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7291" y="88737"/>
            <a:ext cx="9647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kern="100" smtClean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再现</a:t>
            </a:r>
            <a:endParaRPr lang="zh-CN" altLang="zh-CN" b="1" kern="10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55997" y="97446"/>
            <a:ext cx="1614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kern="100" smtClean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素养知识</a:t>
            </a:r>
            <a:endParaRPr lang="zh-CN" altLang="zh-CN" b="1" kern="10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803128"/>
              </p:ext>
            </p:extLst>
          </p:nvPr>
        </p:nvGraphicFramePr>
        <p:xfrm>
          <a:off x="262558" y="1165498"/>
          <a:ext cx="11665296" cy="3840480"/>
        </p:xfrm>
        <a:graphic>
          <a:graphicData uri="http://schemas.openxmlformats.org/drawingml/2006/table">
            <a:tbl>
              <a:tblPr/>
              <a:tblGrid>
                <a:gridCol w="864096"/>
                <a:gridCol w="648072"/>
                <a:gridCol w="10153128"/>
              </a:tblGrid>
              <a:tr h="21142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物理观念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3" marR="66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机械波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3" marR="66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(1)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形成条件</a:t>
                      </a:r>
                      <a:r>
                        <a:rPr lang="zh-CN" sz="2800" kern="1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CN" sz="2800" u="sng" kern="1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zh-CN" sz="2800" kern="1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2800" u="sng" kern="1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zh-CN" sz="2800" kern="1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二者缺一不可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(2)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特点：</a:t>
                      </a:r>
                      <a:r>
                        <a:rPr lang="zh-CN" sz="2800" kern="1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传播</a:t>
                      </a:r>
                      <a:r>
                        <a:rPr lang="en-US" altLang="zh-CN" sz="2800" u="sng" kern="1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           </a:t>
                      </a:r>
                      <a:r>
                        <a:rPr lang="zh-CN" sz="2800" kern="1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、传递</a:t>
                      </a:r>
                      <a:r>
                        <a:rPr lang="en-US" altLang="zh-CN" sz="2800" u="sng" kern="1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zh-CN" sz="2800" kern="1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和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信息，</a:t>
                      </a:r>
                      <a:r>
                        <a:rPr lang="zh-CN" sz="2800" kern="1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质点</a:t>
                      </a:r>
                      <a:r>
                        <a:rPr lang="en-US" altLang="zh-CN" sz="2800" u="sng" kern="1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zh-CN" sz="2800" kern="1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随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波迁移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(3)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波与振动的关系：有</a:t>
                      </a:r>
                      <a:r>
                        <a:rPr lang="zh-CN" sz="2800" kern="1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机械振动</a:t>
                      </a:r>
                      <a:r>
                        <a:rPr lang="en-US" altLang="zh-CN" sz="2800" u="sng" kern="1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zh-CN" sz="2800" kern="1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有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机械波，有机械波必有机械振动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(4)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分类：按机械波传播方向和振动方向的关系</a:t>
                      </a:r>
                      <a:r>
                        <a:rPr lang="zh-CN" sz="2800" kern="1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分为</a:t>
                      </a:r>
                      <a:r>
                        <a:rPr lang="en-US" altLang="zh-CN" sz="2800" u="sng" kern="1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zh-CN" sz="2800" kern="1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和</a:t>
                      </a:r>
                      <a:r>
                        <a:rPr lang="en-US" altLang="zh-CN" sz="2800" u="none" kern="1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zh-CN" sz="2800" u="none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3" marR="66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4030742" y="123134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波源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12643" y="123134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介质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23734" y="1874193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振动形式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59302" y="188371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能量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70472" y="188756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不会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31079" y="3166031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不一定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676556" y="444743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横波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910217" y="444743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纵波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4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70206" y="477466"/>
            <a:ext cx="11250000" cy="5400600"/>
            <a:chOff x="471000" y="934424"/>
            <a:chExt cx="11250000" cy="5400600"/>
          </a:xfrm>
        </p:grpSpPr>
        <p:sp>
          <p:nvSpPr>
            <p:cNvPr id="11" name="圆角矩形 10"/>
            <p:cNvSpPr/>
            <p:nvPr/>
          </p:nvSpPr>
          <p:spPr>
            <a:xfrm>
              <a:off x="471000" y="1094414"/>
              <a:ext cx="11250000" cy="5240610"/>
            </a:xfrm>
            <a:prstGeom prst="roundRect">
              <a:avLst>
                <a:gd name="adj" fmla="val 14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665743"/>
              </p:ext>
            </p:extLst>
          </p:nvPr>
        </p:nvGraphicFramePr>
        <p:xfrm>
          <a:off x="799306" y="2982466"/>
          <a:ext cx="105918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6" name="文档" r:id="rId5" imgW="10598112" imgH="2890927" progId="Word.Document.12">
                  <p:embed/>
                </p:oleObj>
              </mc:Choice>
              <mc:Fallback>
                <p:oleObj name="文档" r:id="rId5" imgW="10598112" imgH="28909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9306" y="2982466"/>
                        <a:ext cx="10591800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2" descr="A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401" y="882422"/>
            <a:ext cx="5553611" cy="198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41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9" b="854"/>
          <a:stretch/>
        </p:blipFill>
        <p:spPr>
          <a:xfrm>
            <a:off x="7273608" y="2045970"/>
            <a:ext cx="4917600" cy="276669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flipV="1">
            <a:off x="7272338" y="2047239"/>
            <a:ext cx="4918075" cy="276480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1198880" y="0"/>
            <a:ext cx="1002030" cy="113093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任意多边形 16"/>
          <p:cNvSpPr/>
          <p:nvPr userDrawn="1"/>
        </p:nvSpPr>
        <p:spPr>
          <a:xfrm>
            <a:off x="1375859" y="185620"/>
            <a:ext cx="648072" cy="759695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矩形 59"/>
          <p:cNvSpPr/>
          <p:nvPr/>
        </p:nvSpPr>
        <p:spPr>
          <a:xfrm flipV="1">
            <a:off x="0" y="2047240"/>
            <a:ext cx="7272655" cy="27660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26654" y="2565298"/>
            <a:ext cx="7056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solidFill>
                  <a:srgbClr val="495666"/>
                </a:solidFill>
              </a:rPr>
              <a:t>BENKEJIESHU</a:t>
            </a:r>
            <a:endParaRPr lang="zh-CN" altLang="en-US" sz="6600" dirty="0">
              <a:solidFill>
                <a:srgbClr val="495666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26654" y="2781559"/>
            <a:ext cx="2030746" cy="670088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3200" b="1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本课结束</a:t>
            </a:r>
            <a:endParaRPr lang="zh-CN" altLang="en-US" sz="3200" b="1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标题 1"/>
          <p:cNvSpPr txBox="1"/>
          <p:nvPr/>
        </p:nvSpPr>
        <p:spPr>
          <a:xfrm>
            <a:off x="1126654" y="3470697"/>
            <a:ext cx="10647659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更多精彩内容请登录：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www.xinjiaoyu.com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34245"/>
              </p:ext>
            </p:extLst>
          </p:nvPr>
        </p:nvGraphicFramePr>
        <p:xfrm>
          <a:off x="262558" y="813450"/>
          <a:ext cx="11665296" cy="4069080"/>
        </p:xfrm>
        <a:graphic>
          <a:graphicData uri="http://schemas.openxmlformats.org/drawingml/2006/table">
            <a:tbl>
              <a:tblPr/>
              <a:tblGrid>
                <a:gridCol w="1008112"/>
                <a:gridCol w="1584176"/>
                <a:gridCol w="9073008"/>
              </a:tblGrid>
              <a:tr h="180335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物理观念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3" marR="66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描述波的物理量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3" marR="66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(1)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波长</a:t>
                      </a:r>
                      <a:r>
                        <a:rPr lang="en-US" sz="2800" i="1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λ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：一个周期传播的距离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(2)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频率</a:t>
                      </a:r>
                      <a:r>
                        <a:rPr lang="en-US" sz="2800" i="1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f</a:t>
                      </a:r>
                      <a:r>
                        <a:rPr lang="en-US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周期</a:t>
                      </a:r>
                      <a:r>
                        <a:rPr lang="en-US" sz="2800" i="1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T</a:t>
                      </a:r>
                      <a:r>
                        <a:rPr lang="en-US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zh-CN" sz="2800" kern="1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由</a:t>
                      </a:r>
                      <a:r>
                        <a:rPr lang="en-US" altLang="zh-CN" sz="2800" u="sng" kern="1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zh-CN" sz="2800" kern="1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决定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(3)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波速</a:t>
                      </a:r>
                      <a:r>
                        <a:rPr lang="en-US" sz="2800" i="1" kern="100" baseline="0" dirty="0">
                          <a:effectLst/>
                          <a:latin typeface="Book Antiqua" panose="0204060205030503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zh-CN" sz="2800" kern="1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由</a:t>
                      </a:r>
                      <a:r>
                        <a:rPr lang="en-US" altLang="zh-CN" sz="2800" u="sng" kern="1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zh-CN" sz="2800" kern="1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决定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4)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关系：</a:t>
                      </a:r>
                      <a:r>
                        <a:rPr lang="en-US" sz="2800" i="1" kern="100" baseline="0" dirty="0">
                          <a:effectLst/>
                          <a:latin typeface="Book Antiqua" panose="0204060205030503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zh-CN" sz="2800" kern="1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i="1" kern="1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λf</a:t>
                      </a:r>
                      <a:r>
                        <a:rPr lang="en-US" sz="2800" i="1" kern="1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zh-CN" sz="2800" kern="1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或</a:t>
                      </a:r>
                      <a:r>
                        <a:rPr lang="en-US" sz="2800" i="1" kern="100" baseline="0" dirty="0" smtClean="0">
                          <a:effectLst/>
                          <a:latin typeface="Book Antiqua" panose="0204060205030503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zh-CN" sz="2800" kern="1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endParaRPr lang="en-US" altLang="zh-CN" sz="2800" kern="100" baseline="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1000" kern="100" baseline="0" dirty="0" smtClean="0">
                        <a:effectLst/>
                        <a:latin typeface="宋体" panose="02010600030101010101" pitchFamily="2" charset="-122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663" marR="66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2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波的一些现象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3" marR="66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波的反射、波的折射、波的衍射、波的叠加、波的干涉、多普勒效应。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3" marR="66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6013673" y="151415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波源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43078" y="215270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介质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054721"/>
              </p:ext>
            </p:extLst>
          </p:nvPr>
        </p:nvGraphicFramePr>
        <p:xfrm>
          <a:off x="6076156" y="2611338"/>
          <a:ext cx="1025525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49" name="文档" r:id="rId4" imgW="1025744" imgH="1127155" progId="Word.Document.12">
                  <p:embed/>
                </p:oleObj>
              </mc:Choice>
              <mc:Fallback>
                <p:oleObj name="文档" r:id="rId4" imgW="1025744" imgH="11271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76156" y="2611338"/>
                        <a:ext cx="1025525" cy="1125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791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234844"/>
              </p:ext>
            </p:extLst>
          </p:nvPr>
        </p:nvGraphicFramePr>
        <p:xfrm>
          <a:off x="262558" y="981522"/>
          <a:ext cx="11665296" cy="4480560"/>
        </p:xfrm>
        <a:graphic>
          <a:graphicData uri="http://schemas.openxmlformats.org/drawingml/2006/table">
            <a:tbl>
              <a:tblPr/>
              <a:tblGrid>
                <a:gridCol w="576064"/>
                <a:gridCol w="1224136"/>
                <a:gridCol w="9865096"/>
              </a:tblGrid>
              <a:tr h="111932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科学思维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3" marR="66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图像法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3" marR="66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波的图像：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(1)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物理意义：横坐标表示波的传播方向上各质点</a:t>
                      </a:r>
                      <a:r>
                        <a:rPr lang="zh-CN" sz="2800" kern="1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en-US" altLang="zh-CN" sz="2800" u="sng" kern="1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         </a:t>
                      </a:r>
                      <a:r>
                        <a:rPr lang="zh-CN" sz="2800" kern="1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纵坐标</a:t>
                      </a:r>
                      <a:r>
                        <a:rPr lang="zh-CN" sz="2800" kern="1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表示</a:t>
                      </a:r>
                      <a:r>
                        <a:rPr lang="en-US" altLang="zh-CN" sz="2800" u="none" kern="1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_________________________________</a:t>
                      </a:r>
                      <a:endParaRPr lang="zh-CN" sz="2800" u="none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(2)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图像信息：波长</a:t>
                      </a:r>
                      <a:r>
                        <a:rPr lang="en-US" sz="2800" i="1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λ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、各质点的振幅</a:t>
                      </a:r>
                      <a:r>
                        <a:rPr lang="en-US" sz="2800" i="1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、各质点的位移</a:t>
                      </a:r>
                      <a:r>
                        <a:rPr lang="en-US" sz="2800" i="1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等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(3)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波的传播方向和各质点的振动方向互判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3" marR="66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3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模型法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3" marR="66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横波和纵波模型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多普勒效应模型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3" marR="66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0009340" y="170148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平衡位置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34966" y="2330624"/>
            <a:ext cx="5929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某一时刻各质点偏离平衡位置的位移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5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159120"/>
              </p:ext>
            </p:extLst>
          </p:nvPr>
        </p:nvGraphicFramePr>
        <p:xfrm>
          <a:off x="262558" y="837506"/>
          <a:ext cx="11665296" cy="4480560"/>
        </p:xfrm>
        <a:graphic>
          <a:graphicData uri="http://schemas.openxmlformats.org/drawingml/2006/table">
            <a:tbl>
              <a:tblPr/>
              <a:tblGrid>
                <a:gridCol w="1800200"/>
                <a:gridCol w="9865096"/>
              </a:tblGrid>
              <a:tr h="3731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科学探究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3" marR="66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1.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通过实验认识波的反射和折射现象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2.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探究波发生明显衍射的条件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3.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通过实验研究和分析波的干涉现象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3" marR="66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477"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科学态度与责任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3" marR="66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1.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通过了解机械波在介质中的传播速度及影响因素，让学生理解物理学的本质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2.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通过分析多普勒效应的产生原理，认识超声波的多普勒测速仪、</a:t>
                      </a:r>
                      <a:r>
                        <a:rPr lang="en-US" sz="2800" kern="100" baseline="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彩超</a:t>
                      </a:r>
                      <a:r>
                        <a:rPr lang="en-US" sz="2800" kern="100" baseline="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等具体应用，培养学生对物理学的兴趣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3" marR="66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56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863605"/>
            <a:ext cx="11412000" cy="45424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赣州市高二期末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根据所学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理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知识，分析下列现象，这些物理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现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分别属于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干涉、衍射、共振、多普勒效应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干涉、多普勒效应、共振、干涉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衍射、多普勒效应、共振、干涉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反射、共振、折射、多普勒效应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1049339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1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TextBox 14"/>
          <p:cNvSpPr txBox="1"/>
          <p:nvPr/>
        </p:nvSpPr>
        <p:spPr>
          <a:xfrm>
            <a:off x="232981" y="2800772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-27151"/>
            <a:ext cx="12190413" cy="6934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F5B6B"/>
              </a:solidFill>
            </a:endParaRPr>
          </a:p>
        </p:txBody>
      </p:sp>
      <p:sp>
        <p:nvSpPr>
          <p:cNvPr id="8" name="流程图: 离页连接符 7"/>
          <p:cNvSpPr/>
          <p:nvPr/>
        </p:nvSpPr>
        <p:spPr>
          <a:xfrm>
            <a:off x="486355" y="0"/>
            <a:ext cx="965638" cy="861695"/>
          </a:xfrm>
          <a:prstGeom prst="flowChartOffpage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7291" y="88737"/>
            <a:ext cx="9647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kern="10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提能</a:t>
            </a:r>
            <a:endParaRPr lang="zh-CN" altLang="zh-CN" b="1" kern="10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55997" y="97446"/>
            <a:ext cx="1614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kern="10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综合训练</a:t>
            </a:r>
            <a:endParaRPr lang="zh-CN" altLang="zh-CN" b="1" kern="10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471829" y="1086056"/>
            <a:ext cx="5095985" cy="4215946"/>
            <a:chOff x="6615845" y="2094168"/>
            <a:chExt cx="5095985" cy="4215946"/>
          </a:xfrm>
        </p:grpSpPr>
        <p:pic>
          <p:nvPicPr>
            <p:cNvPr id="97282" name="Picture 2" descr="3-11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5845" y="2094168"/>
              <a:ext cx="5095985" cy="2109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283" name="Picture 3" descr="3-11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5845" y="4302093"/>
              <a:ext cx="5095985" cy="2008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70206" y="477466"/>
            <a:ext cx="11250000" cy="4968552"/>
            <a:chOff x="471000" y="934424"/>
            <a:chExt cx="11250000" cy="4968552"/>
          </a:xfrm>
        </p:grpSpPr>
        <p:sp>
          <p:nvSpPr>
            <p:cNvPr id="11" name="圆角矩形 10"/>
            <p:cNvSpPr/>
            <p:nvPr/>
          </p:nvSpPr>
          <p:spPr>
            <a:xfrm>
              <a:off x="471000" y="1094414"/>
              <a:ext cx="11250000" cy="4808562"/>
            </a:xfrm>
            <a:prstGeom prst="roundRect">
              <a:avLst>
                <a:gd name="adj" fmla="val 14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694606" y="731590"/>
            <a:ext cx="546423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两列水波相遇产生稳定的图样属于波的干涉现象；《红楼梦》中王熙凤出场闻其声不见其人属于波的衍射现象；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狮吼功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吼破玻璃杯属于共振现象；鸣笛的救护车迎面而来，我们听到笛声音调变高属于多普勒效应。故选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383238" y="837506"/>
            <a:ext cx="5095985" cy="4215946"/>
            <a:chOff x="6615845" y="2094168"/>
            <a:chExt cx="5095985" cy="4215946"/>
          </a:xfrm>
        </p:grpSpPr>
        <p:pic>
          <p:nvPicPr>
            <p:cNvPr id="17" name="Picture 2" descr="3-11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5845" y="2094168"/>
              <a:ext cx="5095985" cy="2109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" descr="3-11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5845" y="4302093"/>
              <a:ext cx="5095985" cy="2008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602283"/>
              </p:ext>
            </p:extLst>
          </p:nvPr>
        </p:nvGraphicFramePr>
        <p:xfrm>
          <a:off x="476250" y="5205611"/>
          <a:ext cx="577215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86" name="文档" r:id="rId4" imgW="5777120" imgH="1134604" progId="Word.Document.12">
                  <p:embed/>
                </p:oleObj>
              </mc:Choice>
              <mc:Fallback>
                <p:oleObj name="文档" r:id="rId4" imgW="5777120" imgH="11346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6250" y="5205611"/>
                        <a:ext cx="5772150" cy="113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389206" y="333450"/>
            <a:ext cx="1141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北京市高一期末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在如图所示的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xOy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坐标系中，一条弹性绳沿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轴位置，图中小黑点代表绳上的质点，相邻质点的间距为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处的质点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开始沿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轴做周期为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、振幅为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的简谐运动。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的波形如图所示。下列说法正确的是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529356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2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TextBox 14"/>
          <p:cNvSpPr txBox="1"/>
          <p:nvPr/>
        </p:nvSpPr>
        <p:spPr>
          <a:xfrm>
            <a:off x="232111" y="5229994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454502"/>
              </p:ext>
            </p:extLst>
          </p:nvPr>
        </p:nvGraphicFramePr>
        <p:xfrm>
          <a:off x="9767614" y="1547664"/>
          <a:ext cx="106680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87" name="文档" r:id="rId7" imgW="1073612" imgH="1135087" progId="Word.Document.12">
                  <p:embed/>
                </p:oleObj>
              </mc:Choice>
              <mc:Fallback>
                <p:oleObj name="文档" r:id="rId7" imgW="1073612" imgH="11350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767614" y="1547664"/>
                        <a:ext cx="1066800" cy="113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4073" name="Picture 105" descr="3-11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695" y="2681139"/>
            <a:ext cx="4357135" cy="289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383805"/>
              </p:ext>
            </p:extLst>
          </p:nvPr>
        </p:nvGraphicFramePr>
        <p:xfrm>
          <a:off x="478582" y="2932509"/>
          <a:ext cx="5776912" cy="170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88" name="文档" r:id="rId11" imgW="5777120" imgH="1706951" progId="Word.Document.12">
                  <p:embed/>
                </p:oleObj>
              </mc:Choice>
              <mc:Fallback>
                <p:oleObj name="文档" r:id="rId11" imgW="5777120" imgH="17069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8582" y="2932509"/>
                        <a:ext cx="5776912" cy="170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389206" y="4500389"/>
            <a:ext cx="11412000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轴负方向运动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45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70206" y="415404"/>
            <a:ext cx="11250000" cy="5894710"/>
            <a:chOff x="471000" y="934424"/>
            <a:chExt cx="11250000" cy="5894710"/>
          </a:xfrm>
        </p:grpSpPr>
        <p:sp>
          <p:nvSpPr>
            <p:cNvPr id="11" name="圆角矩形 10"/>
            <p:cNvSpPr/>
            <p:nvPr/>
          </p:nvSpPr>
          <p:spPr>
            <a:xfrm>
              <a:off x="471000" y="1094414"/>
              <a:ext cx="11250000" cy="5734720"/>
            </a:xfrm>
            <a:prstGeom prst="roundRect">
              <a:avLst>
                <a:gd name="adj" fmla="val 14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642237" y="801529"/>
            <a:ext cx="6173049" cy="3439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处于正向最大位移处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300" kern="100" dirty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速度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最小，故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向下振，质点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向上振，所以两点速度大小相等，方向相反，故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2237" y="4114266"/>
            <a:ext cx="106734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振源的起振方向和各质点的起振方向相同，即沿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轴正方向运动，故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根据波速和周期的关系可知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" name="Picture 105" descr="3-11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663" y="837506"/>
            <a:ext cx="4357135" cy="289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434176"/>
              </p:ext>
            </p:extLst>
          </p:nvPr>
        </p:nvGraphicFramePr>
        <p:xfrm>
          <a:off x="1209720" y="683633"/>
          <a:ext cx="106680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87" name="文档" r:id="rId6" imgW="1073612" imgH="1135087" progId="Word.Document.12">
                  <p:embed/>
                </p:oleObj>
              </mc:Choice>
              <mc:Fallback>
                <p:oleObj name="文档" r:id="rId6" imgW="1073612" imgH="11350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09720" y="683633"/>
                        <a:ext cx="1066800" cy="113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769306"/>
              </p:ext>
            </p:extLst>
          </p:nvPr>
        </p:nvGraphicFramePr>
        <p:xfrm>
          <a:off x="1222378" y="2042592"/>
          <a:ext cx="106680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88" name="文档" r:id="rId9" imgW="1073612" imgH="1135087" progId="Word.Document.12">
                  <p:embed/>
                </p:oleObj>
              </mc:Choice>
              <mc:Fallback>
                <p:oleObj name="文档" r:id="rId9" imgW="1073612" imgH="11350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22378" y="2042592"/>
                        <a:ext cx="1066800" cy="113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250843"/>
              </p:ext>
            </p:extLst>
          </p:nvPr>
        </p:nvGraphicFramePr>
        <p:xfrm>
          <a:off x="5561806" y="5291881"/>
          <a:ext cx="106680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89" name="文档" r:id="rId11" imgW="1073612" imgH="1136890" progId="Word.Document.12">
                  <p:embed/>
                </p:oleObj>
              </mc:Choice>
              <mc:Fallback>
                <p:oleObj name="文档" r:id="rId11" imgW="1073612" imgH="11368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61806" y="5291881"/>
                        <a:ext cx="1066800" cy="113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171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jkwMzllMmViNzQxMDg0MThiZGZiMDg4ZDRmZjZhYmMifQ=="/>
</p:tagLst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771</Words>
  <Application>Microsoft Office PowerPoint</Application>
  <PresentationFormat>自定义</PresentationFormat>
  <Paragraphs>105</Paragraphs>
  <Slides>21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DOUYU Font</vt:lpstr>
      <vt:lpstr>方正中等线简体</vt:lpstr>
      <vt:lpstr>黑体</vt:lpstr>
      <vt:lpstr>华文黑体</vt:lpstr>
      <vt:lpstr>华文细黑</vt:lpstr>
      <vt:lpstr>楷体_GB2312</vt:lpstr>
      <vt:lpstr>宋体</vt:lpstr>
      <vt:lpstr>微软雅黑</vt:lpstr>
      <vt:lpstr>Arial</vt:lpstr>
      <vt:lpstr>Book Antiqua</vt:lpstr>
      <vt:lpstr>Calibri</vt:lpstr>
      <vt:lpstr>Courier New</vt:lpstr>
      <vt:lpstr>Times New Roman</vt:lpstr>
      <vt:lpstr>7_Office 主题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金榜苑</dc:creator>
  <cp:keywords>物理课件</cp:keywords>
  <cp:lastModifiedBy>Administrator</cp:lastModifiedBy>
  <cp:revision>6825</cp:revision>
  <dcterms:created xsi:type="dcterms:W3CDTF">2014-11-27T01:03:00Z</dcterms:created>
  <dcterms:modified xsi:type="dcterms:W3CDTF">2024-04-20T07:18:15Z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FACF11E2EA8A4EB9A823E81D0CED0350_12</vt:lpwstr>
  </property>
</Properties>
</file>